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58" r:id="rId4"/>
    <p:sldId id="270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28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3D3E8-F5ED-49F6-81A3-2F6984E34F0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8DF151-2E6F-49F9-AE3E-B09A706FF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640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8DF151-2E6F-49F9-AE3E-B09A706FF2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5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8550" y="260648"/>
            <a:ext cx="9125450" cy="147002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Муниципальное бюджетное дошкольное образовательное учреждение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/>
                <a:cs typeface="Times New Roman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«Детский сад № 458 г. Челябинска»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15616" y="1968949"/>
            <a:ext cx="7272808" cy="2520280"/>
          </a:xfrm>
        </p:spPr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Пособие </a:t>
            </a:r>
          </a:p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«Адвент-календарь – Познавай-ка»   для работы по ознакомлению дошкольников с произведениями искусства (живописью).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1960" y="4509120"/>
            <a:ext cx="43165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Подготовил  воспитатель </a:t>
            </a:r>
          </a:p>
          <a:p>
            <a:pPr algn="r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первой квалификационной категории</a:t>
            </a:r>
          </a:p>
          <a:p>
            <a:pPr algn="r"/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Волчкова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О.А</a:t>
            </a:r>
            <a:r>
              <a:rPr lang="ru-RU" sz="20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51920" y="612465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Челябинск, 2026</a:t>
            </a:r>
          </a:p>
        </p:txBody>
      </p:sp>
    </p:spTree>
    <p:extLst>
      <p:ext uri="{BB962C8B-B14F-4D97-AF65-F5344CB8AC3E}">
        <p14:creationId xmlns:p14="http://schemas.microsoft.com/office/powerpoint/2010/main" val="100018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u="sng" dirty="0">
                <a:solidFill>
                  <a:schemeClr val="accent1">
                    <a:lumMod val="75000"/>
                  </a:schemeClr>
                </a:solidFill>
              </a:rPr>
              <a:t>Знакомство дошкольников с произведениями искусства – это важная составляющая часть духовно-нравственного воспитания ребенка.</a:t>
            </a:r>
            <a:endParaRPr lang="ru-RU" b="1" i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856984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/>
              <a:t>Ни для кого не секрет, что основы духовных ценностей закладываются с раннего возраста. Важным средством формирования духовного мира детей является искусство. Тонкий ценитель искусства Блок А. А. говорил: "Живопись учит смотреть и видеть (это вещи разные и редко совпадающие). Благодаря этому живопись сохраняет живым и нетронутым то чувство, которым отличаются дети". Воспитание творческого восприятия пробуждает у детей способность не только чувствовать в этом гармонию, красоту, но и создавать их в любой своей деятельности, в любых жизненных ситуациях, во взаимоотношениях с людьми, с окружающим</a:t>
            </a:r>
          </a:p>
          <a:p>
            <a:pPr marL="0" indent="0" algn="just">
              <a:buNone/>
            </a:pPr>
            <a:r>
              <a:rPr lang="ru-RU" sz="2400" dirty="0"/>
              <a:t> миром.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30334"/>
            <a:ext cx="2419075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211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ознакомления дошкольников с произведениями искусства через технологию </a:t>
            </a:r>
            <a:r>
              <a:rPr lang="ru-RU" sz="28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адвент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-календарь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/>
              <a:t> вовлечение детей в образовательную деятельность;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развитие умения работать в коллективе, умение договариваться;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внедрение инновационной деятельности в образовательный процесс;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формирование эстетического восприятия окружающего мира;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развитие мыслительной деятельности и творческих способностей;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приобщение к искусству как части духовной и материальной культуры. 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  <a:p>
            <a:pPr>
              <a:buFont typeface="Wingdings" pitchFamily="2" charset="2"/>
              <a:buChar char="v"/>
            </a:pPr>
            <a:endParaRPr lang="ru-RU" dirty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050" y="116632"/>
            <a:ext cx="8510422" cy="1143000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Работа с пособием подразумевает поэтапную работу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9"/>
            <a:ext cx="8856984" cy="5165002"/>
          </a:xfrm>
        </p:spPr>
        <p:txBody>
          <a:bodyPr/>
          <a:lstStyle/>
          <a:p>
            <a:pPr marL="0" indent="0">
              <a:buNone/>
            </a:pPr>
            <a:r>
              <a:rPr lang="ru-RU" b="1" i="1" u="sng" dirty="0">
                <a:solidFill>
                  <a:schemeClr val="accent1">
                    <a:lumMod val="75000"/>
                  </a:schemeClr>
                </a:solidFill>
              </a:rPr>
              <a:t>1 этап подготовительный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2800" dirty="0"/>
          </a:p>
          <a:p>
            <a:pPr marL="0" indent="0">
              <a:buNone/>
            </a:pPr>
            <a:r>
              <a:rPr lang="ru-RU" sz="2800" b="1" i="1" u="sng" dirty="0">
                <a:solidFill>
                  <a:schemeClr val="accent1">
                    <a:lumMod val="75000"/>
                  </a:schemeClr>
                </a:solidFill>
              </a:rPr>
              <a:t>2 этап основной</a:t>
            </a:r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1574367" cy="194421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56790"/>
            <a:ext cx="1575930" cy="1944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56793"/>
            <a:ext cx="3528392" cy="1944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C:\Users\Волчковы\Desktop\ЯРМАРКА ИДЕЙ\IMG_20251001_1138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49" y="4509120"/>
            <a:ext cx="1403856" cy="187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олчковы\Desktop\ЯРМАРКА ИДЕЙ\IMG_20250930_1714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580" y="4581128"/>
            <a:ext cx="1349850" cy="179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385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>
                <a:solidFill>
                  <a:schemeClr val="tx2">
                    <a:lumMod val="75000"/>
                  </a:schemeClr>
                </a:solidFill>
              </a:rPr>
              <a:t>1 этап подготовительный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46805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</a:rPr>
              <a:t>Разработка плана ежедневной образовательной деятельности;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</a:rPr>
              <a:t>Выбор формы </a:t>
            </a:r>
            <a:r>
              <a:rPr lang="ru-RU" sz="3600" i="1" dirty="0" err="1">
                <a:solidFill>
                  <a:schemeClr val="tx2">
                    <a:lumMod val="75000"/>
                  </a:schemeClr>
                </a:solidFill>
              </a:rPr>
              <a:t>адвент</a:t>
            </a:r>
            <a:r>
              <a:rPr lang="ru-RU" sz="3600" i="1" dirty="0">
                <a:solidFill>
                  <a:schemeClr val="tx2">
                    <a:lumMod val="75000"/>
                  </a:schemeClr>
                </a:solidFill>
              </a:rPr>
              <a:t>-календаря;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</a:rPr>
              <a:t>Выбор картины в соответствии  с календарно-тематическим планированием;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3600" i="1" dirty="0">
                <a:solidFill>
                  <a:schemeClr val="tx2">
                    <a:lumMod val="75000"/>
                  </a:schemeClr>
                </a:solidFill>
              </a:rPr>
              <a:t>Сбор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297792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07504" y="908720"/>
            <a:ext cx="8712968" cy="792088"/>
          </a:xfrm>
        </p:spPr>
        <p:txBody>
          <a:bodyPr/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 формы </a:t>
            </a:r>
            <a:r>
              <a:rPr lang="ru-RU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адвент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-календаря</a:t>
            </a:r>
          </a:p>
        </p:txBody>
      </p:sp>
      <p:pic>
        <p:nvPicPr>
          <p:cNvPr id="2050" name="Picture 2" descr="C:\Users\Волчковы\Desktop\ЯРМАРКА ИДЕЙ\IMG_20251013_1232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15641" y="656767"/>
            <a:ext cx="4968102" cy="66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06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08720"/>
            <a:ext cx="4176464" cy="556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980728"/>
            <a:ext cx="4464496" cy="554461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недели: </a:t>
            </a:r>
          </a:p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Животный мир.</a:t>
            </a:r>
          </a:p>
          <a:p>
            <a:pPr marL="0" indent="0" algn="ctr">
              <a:buNone/>
            </a:pP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Картина:</a:t>
            </a:r>
          </a:p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Девочка с котенком. </a:t>
            </a:r>
            <a:r>
              <a:rPr lang="ru-RU" sz="32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Ганночка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buNone/>
            </a:pP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Художник:</a:t>
            </a:r>
          </a:p>
          <a:p>
            <a:pPr marL="0" indent="0" algn="ctr">
              <a:buNone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Трескин Анатолий Владимирович</a:t>
            </a:r>
          </a:p>
        </p:txBody>
      </p:sp>
    </p:spTree>
    <p:extLst>
      <p:ext uri="{BB962C8B-B14F-4D97-AF65-F5344CB8AC3E}">
        <p14:creationId xmlns:p14="http://schemas.microsoft.com/office/powerpoint/2010/main" val="3377709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612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этап основной</a:t>
            </a:r>
            <a:b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3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Понедельник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9" r="20022" b="6305"/>
          <a:stretch/>
        </p:blipFill>
        <p:spPr bwMode="auto">
          <a:xfrm>
            <a:off x="3491880" y="1268760"/>
            <a:ext cx="2520280" cy="300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4" r="22330"/>
          <a:stretch/>
        </p:blipFill>
        <p:spPr bwMode="auto">
          <a:xfrm rot="1481268">
            <a:off x="5806886" y="1518949"/>
            <a:ext cx="2877111" cy="294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65" b="7712"/>
          <a:stretch/>
        </p:blipFill>
        <p:spPr bwMode="auto">
          <a:xfrm rot="20106594">
            <a:off x="4990965" y="3633836"/>
            <a:ext cx="2088582" cy="2886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Волчковы\Desktop\ЯРМАРКА ИДЕЙ\IMG_20251013_1233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75"/>
          <a:stretch/>
        </p:blipFill>
        <p:spPr bwMode="auto">
          <a:xfrm>
            <a:off x="201687" y="1240663"/>
            <a:ext cx="2820385" cy="23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Волчковы\Desktop\ЯРМАРКА ИДЕЙ\IMG_20251013_12335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7" r="2720"/>
          <a:stretch/>
        </p:blipFill>
        <p:spPr bwMode="auto">
          <a:xfrm rot="20927941">
            <a:off x="944594" y="3367853"/>
            <a:ext cx="2448272" cy="292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008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Вторник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2"/>
          <a:stretch/>
        </p:blipFill>
        <p:spPr bwMode="auto">
          <a:xfrm>
            <a:off x="6156176" y="1014502"/>
            <a:ext cx="2646144" cy="270253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4"/>
          <a:stretch/>
        </p:blipFill>
        <p:spPr bwMode="auto">
          <a:xfrm>
            <a:off x="4851729" y="3193611"/>
            <a:ext cx="2646144" cy="3096196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Волчковы\Desktop\ЯРМАРКА ИДЕЙ\IMG_20251013_1234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6676" y="849872"/>
            <a:ext cx="2081280" cy="27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Волчковы\Desktop\ЯРМАРКА ИДЕЙ\IMG_20251013_1234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7289" y="3487838"/>
            <a:ext cx="3136437" cy="23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Волчковы\Desktop\ЯРМАРКА ИДЕЙ\IMG_20251013_12344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7" b="14521"/>
          <a:stretch/>
        </p:blipFill>
        <p:spPr bwMode="auto">
          <a:xfrm rot="10800000">
            <a:off x="2971672" y="2237391"/>
            <a:ext cx="2946808" cy="118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760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07288" cy="1512168"/>
          </a:xfrm>
        </p:spPr>
        <p:txBody>
          <a:bodyPr>
            <a:noAutofit/>
          </a:bodyPr>
          <a:lstStyle/>
          <a:p>
            <a:r>
              <a:rPr lang="ru-RU" sz="3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Дидактическая игра, ориентированная на ассоциативный ряд цветов</a:t>
            </a:r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55" b="10856"/>
          <a:stretch/>
        </p:blipFill>
        <p:spPr bwMode="auto">
          <a:xfrm>
            <a:off x="251520" y="1556792"/>
            <a:ext cx="2450116" cy="320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564463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82" y="1527626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45964"/>
            <a:ext cx="243000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57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Среда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46"/>
          <a:stretch/>
        </p:blipFill>
        <p:spPr bwMode="auto">
          <a:xfrm>
            <a:off x="3851920" y="1507659"/>
            <a:ext cx="2016224" cy="3194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85" y="4140755"/>
            <a:ext cx="3145579" cy="235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2" r="8947"/>
          <a:stretch/>
        </p:blipFill>
        <p:spPr bwMode="auto">
          <a:xfrm>
            <a:off x="6156175" y="831272"/>
            <a:ext cx="2792653" cy="330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Волчковы\Desktop\ЯРМАРКА ИДЕЙ\IMG_20251013_1235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724" y="1196752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Волчковы\Desktop\ЯРМАРКА ИДЕЙ\IMG_20251013_12353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287" y="3573016"/>
            <a:ext cx="2061471" cy="274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578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Четверг</a:t>
            </a: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b="10495"/>
          <a:stretch/>
        </p:blipFill>
        <p:spPr bwMode="auto">
          <a:xfrm>
            <a:off x="5436096" y="1066090"/>
            <a:ext cx="3312368" cy="2543441"/>
          </a:xfrm>
          <a:prstGeom prst="flowChartPunchedTap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t="8688" b="7416"/>
          <a:stretch/>
        </p:blipFill>
        <p:spPr bwMode="auto">
          <a:xfrm>
            <a:off x="5328084" y="3501008"/>
            <a:ext cx="3528392" cy="2635259"/>
          </a:xfrm>
          <a:prstGeom prst="flowChartPunchedTap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4" b="19931"/>
          <a:stretch/>
        </p:blipFill>
        <p:spPr bwMode="auto">
          <a:xfrm>
            <a:off x="2339752" y="4149080"/>
            <a:ext cx="2700000" cy="2272145"/>
          </a:xfrm>
          <a:prstGeom prst="flowChartPunchedTap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Волчковы\Desktop\ЯРМАРКА ИДЕЙ\IMG_20251013_1235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65956" y="1916832"/>
            <a:ext cx="2453921" cy="184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Волчковы\Desktop\ЯРМАРКА ИДЕЙ\IMG_20251013_1236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7558"/>
            <a:ext cx="2461016" cy="1845762"/>
          </a:xfrm>
          <a:prstGeom prst="wav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48" y="700454"/>
            <a:ext cx="2286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3" y="4639473"/>
            <a:ext cx="1727178" cy="151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390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Пятница</a:t>
            </a:r>
            <a:endParaRPr lang="ru-RU" dirty="0"/>
          </a:p>
        </p:txBody>
      </p:sp>
      <p:pic>
        <p:nvPicPr>
          <p:cNvPr id="7170" name="Picture 2" descr="C:\Users\Волчковы\Desktop\ЯРМАРКА ИДЕЙ\IMG_20251013_1236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85834"/>
            <a:ext cx="2618331" cy="196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Волчковы\Desktop\ЯРМАРКА ИДЕЙ\IMG_20251013_1237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3"/>
          <a:stretch/>
        </p:blipFill>
        <p:spPr bwMode="auto">
          <a:xfrm rot="16200000">
            <a:off x="2954198" y="3140650"/>
            <a:ext cx="2809332" cy="252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Волчковы\Desktop\ЯРМАРКА ИДЕЙ\IMG_20251013_1237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868144" y="1700808"/>
            <a:ext cx="2845068" cy="21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466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Пятница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7020" r="7615"/>
          <a:stretch/>
        </p:blipFill>
        <p:spPr bwMode="auto">
          <a:xfrm>
            <a:off x="357777" y="1628800"/>
            <a:ext cx="2448272" cy="3717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892" y="2276872"/>
            <a:ext cx="2859702" cy="3812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71" y="1484784"/>
            <a:ext cx="2700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04748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6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br>
              <a:rPr lang="ru-RU" sz="6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12131943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306</Words>
  <Application>Microsoft Office PowerPoint</Application>
  <PresentationFormat>Экран (4:3)</PresentationFormat>
  <Paragraphs>48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Муниципальное бюджетное дошкольное образовательное учреждение «Детский сад № 458 г. Челябинска»</vt:lpstr>
      <vt:lpstr>Знакомство дошкольников с произведениями искусства – это важная составляющая часть духовно-нравственного воспитания ребенка.</vt:lpstr>
      <vt:lpstr>Цели ознакомления дошкольников с произведениями искусства через технологию адвент-календарь</vt:lpstr>
      <vt:lpstr>Работа с пособием подразумевает поэтапную работу</vt:lpstr>
      <vt:lpstr>1 этап подготовительный</vt:lpstr>
      <vt:lpstr>Презентация PowerPoint</vt:lpstr>
      <vt:lpstr>Презентация PowerPoint</vt:lpstr>
      <vt:lpstr>2 этап основной Понедельник</vt:lpstr>
      <vt:lpstr>Вторник</vt:lpstr>
      <vt:lpstr>Дидактическая игра, ориентированная на ассоциативный ряд цветов</vt:lpstr>
      <vt:lpstr>Среда</vt:lpstr>
      <vt:lpstr>Четверг</vt:lpstr>
      <vt:lpstr>Пятница</vt:lpstr>
      <vt:lpstr>Пятница</vt:lpstr>
      <vt:lpstr>Спасибо за внимание! Творческих успехов!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 458 г.Челябинска»</dc:title>
  <dc:creator>Волчковы</dc:creator>
  <cp:lastModifiedBy>Пользователь</cp:lastModifiedBy>
  <cp:revision>22</cp:revision>
  <dcterms:created xsi:type="dcterms:W3CDTF">2025-10-11T16:28:32Z</dcterms:created>
  <dcterms:modified xsi:type="dcterms:W3CDTF">2026-03-02T08:34:03Z</dcterms:modified>
</cp:coreProperties>
</file>